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2" r:id="rId15"/>
    <p:sldId id="271" r:id="rId16"/>
    <p:sldId id="274" r:id="rId17"/>
    <p:sldId id="275" r:id="rId18"/>
    <p:sldId id="276" r:id="rId19"/>
    <p:sldId id="277" r:id="rId20"/>
  </p:sldIdLst>
  <p:sldSz cx="9144000" cy="6858000" type="screen4x3"/>
  <p:notesSz cx="9866313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3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590911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284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D395BD-9419-4724-9BD2-A8FEFFCEC57C}" type="datetimeFigureOut">
              <a:rPr lang="ar-IQ" smtClean="0"/>
              <a:t>29/06/1439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590911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284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8C033B7-2363-40E9-AFF8-AEAFA1568E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1111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590911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284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43A979-F67C-4F86-9F22-89C25B2DA530}" type="datetimeFigureOut">
              <a:rPr lang="ar-IQ" smtClean="0"/>
              <a:t>29/06/1439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590911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284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457E9BD-1419-44FD-A47F-AACEB4B357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9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7E9BD-1419-44FD-A47F-AACEB4B35778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189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Spring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3677" y="796412"/>
            <a:ext cx="733732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IS 301 DECISION SUPPORT SYSTEMS</a:t>
            </a:r>
          </a:p>
          <a:p>
            <a:r>
              <a:rPr lang="en-US" dirty="0"/>
              <a:t> </a:t>
            </a:r>
          </a:p>
          <a:p>
            <a:pPr algn="ctr"/>
            <a:r>
              <a:rPr lang="en-US" dirty="0"/>
              <a:t>DECISION SUPPORT SYSTEMS AND INTELLIGENT SYSTEMS, </a:t>
            </a:r>
          </a:p>
          <a:p>
            <a:pPr algn="ctr"/>
            <a:r>
              <a:rPr lang="en-US" dirty="0"/>
              <a:t>Seventh Edition</a:t>
            </a:r>
          </a:p>
          <a:p>
            <a:pPr algn="ctr"/>
            <a:r>
              <a:rPr lang="en-US" b="1" dirty="0" err="1"/>
              <a:t>Efraim</a:t>
            </a:r>
            <a:r>
              <a:rPr lang="en-US" b="1" dirty="0"/>
              <a:t> Turban</a:t>
            </a:r>
            <a:r>
              <a:rPr lang="en-US" dirty="0"/>
              <a:t>, </a:t>
            </a:r>
            <a:r>
              <a:rPr lang="en-US" b="1" dirty="0"/>
              <a:t>Jay E. Aronson, and Ting-</a:t>
            </a:r>
            <a:r>
              <a:rPr lang="en-US" b="1" dirty="0" err="1"/>
              <a:t>Peng</a:t>
            </a:r>
            <a:r>
              <a:rPr lang="en-US" b="1" dirty="0"/>
              <a:t> Liang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sz="3600" dirty="0" smtClean="0">
              <a:ea typeface="+mj-ea"/>
              <a:cs typeface="+mj-cs"/>
            </a:endParaRPr>
          </a:p>
          <a:p>
            <a:r>
              <a:rPr lang="en-US" sz="3600" dirty="0" smtClean="0">
                <a:ea typeface="+mj-ea"/>
                <a:cs typeface="+mj-cs"/>
              </a:rPr>
              <a:t>Chapter 0    </a:t>
            </a:r>
          </a:p>
          <a:p>
            <a:pPr algn="ctr"/>
            <a:r>
              <a:rPr lang="en-US" sz="3600" b="1" dirty="0">
                <a:ea typeface="+mj-ea"/>
                <a:cs typeface="+mj-cs"/>
              </a:rPr>
              <a:t>M</a:t>
            </a:r>
            <a:r>
              <a:rPr lang="en-US" sz="3600" b="1" dirty="0" smtClean="0">
                <a:ea typeface="+mj-ea"/>
                <a:cs typeface="+mj-cs"/>
              </a:rPr>
              <a:t>anagement Imation </a:t>
            </a:r>
            <a:r>
              <a:rPr lang="en-US" sz="3600" b="1" dirty="0" err="1" smtClean="0">
                <a:ea typeface="+mj-ea"/>
                <a:cs typeface="+mj-cs"/>
              </a:rPr>
              <a:t>nforSystems</a:t>
            </a:r>
            <a:r>
              <a:rPr lang="en-US" sz="3600" b="1" dirty="0" smtClean="0">
                <a:ea typeface="+mj-ea"/>
                <a:cs typeface="+mj-cs"/>
              </a:rPr>
              <a:t> </a:t>
            </a:r>
            <a:endParaRPr lang="en-US" dirty="0" smtClean="0"/>
          </a:p>
          <a:p>
            <a:r>
              <a:rPr lang="en-US" dirty="0"/>
              <a:t> 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>
                <a:latin typeface="Bradley Hand ITC" pitchFamily="66" charset="0"/>
              </a:rPr>
              <a:t>College of Computer Science and Information </a:t>
            </a:r>
            <a:r>
              <a:rPr lang="en-US" b="1" dirty="0" err="1" smtClean="0">
                <a:latin typeface="Bradley Hand ITC" pitchFamily="66" charset="0"/>
              </a:rPr>
              <a:t>Technologe</a:t>
            </a:r>
            <a:endParaRPr lang="en-US" b="1" dirty="0">
              <a:latin typeface="Bradley Hand ITC" pitchFamily="66" charset="0"/>
            </a:endParaRPr>
          </a:p>
          <a:p>
            <a:r>
              <a:rPr lang="en-US" b="1" dirty="0" smtClean="0">
                <a:latin typeface="Bradley Hand ITC" pitchFamily="66" charset="0"/>
              </a:rPr>
              <a:t>Department </a:t>
            </a:r>
            <a:r>
              <a:rPr lang="en-US" b="1" dirty="0">
                <a:latin typeface="Bradley Hand ITC" pitchFamily="66" charset="0"/>
              </a:rPr>
              <a:t>of Computer Information </a:t>
            </a:r>
            <a:r>
              <a:rPr lang="en-US" b="1" dirty="0" smtClean="0">
                <a:latin typeface="Bradley Hand ITC" pitchFamily="66" charset="0"/>
              </a:rPr>
              <a:t>Systems</a:t>
            </a:r>
          </a:p>
          <a:p>
            <a:r>
              <a:rPr lang="en-US" b="1" dirty="0">
                <a:latin typeface="Bradley Hand ITC" pitchFamily="66" charset="0"/>
              </a:rPr>
              <a:t>Prof Dr. </a:t>
            </a:r>
            <a:r>
              <a:rPr lang="en-US" b="1" dirty="0" err="1">
                <a:latin typeface="Bradley Hand ITC" pitchFamily="66" charset="0"/>
              </a:rPr>
              <a:t>Taleb</a:t>
            </a:r>
            <a:r>
              <a:rPr lang="en-US" b="1" dirty="0">
                <a:latin typeface="Bradley Hand ITC" pitchFamily="66" charset="0"/>
              </a:rPr>
              <a:t> A. S. </a:t>
            </a:r>
            <a:r>
              <a:rPr lang="en-US" b="1" dirty="0" err="1">
                <a:latin typeface="Bradley Hand ITC" pitchFamily="66" charset="0"/>
              </a:rPr>
              <a:t>Obaid</a:t>
            </a:r>
            <a:endParaRPr lang="en-US" dirty="0">
              <a:latin typeface="Bradley Hand ITC" pitchFamily="66" charset="0"/>
            </a:endParaRPr>
          </a:p>
          <a:p>
            <a:endParaRPr lang="en-US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055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01000" cy="7619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600" b="1" dirty="0"/>
              <a:t>MIS - Enterprise Resource Planning (ERP)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229600" cy="5257800"/>
          </a:xfrm>
          <a:noFill/>
        </p:spPr>
        <p:txBody>
          <a:bodyPr>
            <a:noAutofit/>
          </a:bodyPr>
          <a:lstStyle/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  <p:pic>
        <p:nvPicPr>
          <p:cNvPr id="8" name="Picture 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3" t="26928" r="27255" b="16862"/>
          <a:stretch/>
        </p:blipFill>
        <p:spPr bwMode="auto">
          <a:xfrm>
            <a:off x="1752600" y="1143000"/>
            <a:ext cx="6019800" cy="5181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6378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01000" cy="7619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342900" lvl="0" indent="-342900">
              <a:lnSpc>
                <a:spcPct val="150000"/>
              </a:lnSpc>
              <a:spcAft>
                <a:spcPts val="1000"/>
              </a:spcAft>
            </a:pPr>
            <a:r>
              <a:rPr lang="en-US" sz="3600" dirty="0"/>
              <a:t>MIS - Enterprise Resource 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229600" cy="5257800"/>
          </a:xfrm>
          <a:noFill/>
        </p:spPr>
        <p:txBody>
          <a:bodyPr>
            <a:noAutofit/>
          </a:bodyPr>
          <a:lstStyle/>
          <a:p>
            <a:pPr marL="342900" lvl="0" indent="-342900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ERP </a:t>
            </a:r>
            <a:r>
              <a:rPr lang="en-US" sz="2800" dirty="0">
                <a:solidFill>
                  <a:schemeClr val="tx1"/>
                </a:solidFill>
              </a:rPr>
              <a:t>is an </a:t>
            </a:r>
            <a:r>
              <a:rPr lang="en-US" sz="2800" dirty="0">
                <a:solidFill>
                  <a:srgbClr val="FF0000"/>
                </a:solidFill>
              </a:rPr>
              <a:t>integrated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>
                <a:solidFill>
                  <a:srgbClr val="FF0000"/>
                </a:solidFill>
              </a:rPr>
              <a:t>real-time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>
                <a:solidFill>
                  <a:srgbClr val="FF0000"/>
                </a:solidFill>
              </a:rPr>
              <a:t>cross-functional</a:t>
            </a:r>
            <a:r>
              <a:rPr lang="en-US" sz="2800" dirty="0">
                <a:solidFill>
                  <a:schemeClr val="tx1"/>
                </a:solidFill>
              </a:rPr>
              <a:t> enterprise </a:t>
            </a:r>
            <a:r>
              <a:rPr lang="en-US" sz="2800" dirty="0">
                <a:solidFill>
                  <a:srgbClr val="FF0000"/>
                </a:solidFill>
              </a:rPr>
              <a:t>application</a:t>
            </a:r>
            <a:r>
              <a:rPr lang="en-US" sz="2800" dirty="0">
                <a:solidFill>
                  <a:schemeClr val="tx1"/>
                </a:solidFill>
              </a:rPr>
              <a:t>, an enterprise-wide </a:t>
            </a:r>
            <a:r>
              <a:rPr lang="en-US" sz="2800" dirty="0">
                <a:solidFill>
                  <a:srgbClr val="FF0000"/>
                </a:solidFill>
              </a:rPr>
              <a:t>transaction</a:t>
            </a:r>
            <a:r>
              <a:rPr lang="en-US" sz="2800" dirty="0">
                <a:solidFill>
                  <a:schemeClr val="tx1"/>
                </a:solidFill>
              </a:rPr>
              <a:t> framework that </a:t>
            </a:r>
            <a:r>
              <a:rPr lang="en-US" sz="2800" dirty="0">
                <a:solidFill>
                  <a:srgbClr val="FF0000"/>
                </a:solidFill>
              </a:rPr>
              <a:t>supports all the internal</a:t>
            </a:r>
            <a:r>
              <a:rPr lang="en-US" sz="2800" dirty="0">
                <a:solidFill>
                  <a:schemeClr val="tx1"/>
                </a:solidFill>
              </a:rPr>
              <a:t> business processes of a company</a:t>
            </a:r>
            <a:r>
              <a:rPr lang="ar-SA" sz="2800" dirty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marL="342900" lvl="0" indent="-342900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It </a:t>
            </a:r>
            <a:r>
              <a:rPr lang="en-US" sz="2800" dirty="0">
                <a:solidFill>
                  <a:srgbClr val="FF0000"/>
                </a:solidFill>
              </a:rPr>
              <a:t>supports</a:t>
            </a:r>
            <a:r>
              <a:rPr lang="en-US" sz="2800" dirty="0">
                <a:solidFill>
                  <a:schemeClr val="tx1"/>
                </a:solidFill>
              </a:rPr>
              <a:t> all </a:t>
            </a:r>
            <a:r>
              <a:rPr lang="en-US" sz="2800" dirty="0">
                <a:solidFill>
                  <a:srgbClr val="FF0000"/>
                </a:solidFill>
              </a:rPr>
              <a:t>core business </a:t>
            </a:r>
            <a:r>
              <a:rPr lang="en-US" sz="2800" dirty="0">
                <a:solidFill>
                  <a:schemeClr val="tx1"/>
                </a:solidFill>
              </a:rPr>
              <a:t>processes such as </a:t>
            </a:r>
            <a:r>
              <a:rPr lang="en-US" sz="2800" dirty="0">
                <a:solidFill>
                  <a:srgbClr val="FF0000"/>
                </a:solidFill>
              </a:rPr>
              <a:t>sales order </a:t>
            </a:r>
            <a:r>
              <a:rPr lang="en-US" sz="2800" dirty="0">
                <a:solidFill>
                  <a:schemeClr val="tx1"/>
                </a:solidFill>
              </a:rPr>
              <a:t>processing, </a:t>
            </a:r>
            <a:r>
              <a:rPr lang="en-US" sz="2800" dirty="0">
                <a:solidFill>
                  <a:srgbClr val="FF0000"/>
                </a:solidFill>
              </a:rPr>
              <a:t>inventory</a:t>
            </a:r>
            <a:r>
              <a:rPr lang="en-US" sz="2800" dirty="0">
                <a:solidFill>
                  <a:schemeClr val="tx1"/>
                </a:solidFill>
              </a:rPr>
              <a:t> management and control, production and distribution planning, and </a:t>
            </a:r>
            <a:r>
              <a:rPr lang="en-US" sz="2800" dirty="0">
                <a:solidFill>
                  <a:srgbClr val="FF0000"/>
                </a:solidFill>
              </a:rPr>
              <a:t>finance</a:t>
            </a:r>
            <a:r>
              <a:rPr lang="ar-SA" sz="2800" dirty="0">
                <a:solidFill>
                  <a:schemeClr val="tx1"/>
                </a:solidFill>
              </a:rPr>
              <a:t>.	</a:t>
            </a:r>
            <a:endParaRPr lang="en-US" sz="2800" dirty="0">
              <a:solidFill>
                <a:schemeClr val="tx1"/>
              </a:solidFill>
            </a:endParaRPr>
          </a:p>
          <a:p>
            <a:pPr marL="342900" lvl="0" indent="-342900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Competitive</a:t>
            </a:r>
            <a:r>
              <a:rPr lang="en-US" sz="2800" dirty="0">
                <a:solidFill>
                  <a:schemeClr val="tx1"/>
                </a:solidFill>
              </a:rPr>
              <a:t> advantage</a:t>
            </a:r>
          </a:p>
          <a:p>
            <a:pPr marL="342900" lvl="0" indent="-342900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Use of </a:t>
            </a:r>
            <a:r>
              <a:rPr lang="en-US" sz="2800" dirty="0">
                <a:solidFill>
                  <a:srgbClr val="FF0000"/>
                </a:solidFill>
              </a:rPr>
              <a:t>latest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technologies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7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01000" cy="7619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</a:pPr>
            <a:r>
              <a:rPr lang="en-US" sz="3600" dirty="0"/>
              <a:t> Why of </a:t>
            </a:r>
            <a:r>
              <a:rPr lang="en-US" sz="3600" dirty="0" smtClean="0"/>
              <a:t>ERP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229600" cy="5334000"/>
          </a:xfrm>
          <a:noFill/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ERP </a:t>
            </a:r>
            <a:r>
              <a:rPr lang="en-US" sz="2400" dirty="0">
                <a:solidFill>
                  <a:schemeClr val="tx1"/>
                </a:solidFill>
              </a:rPr>
              <a:t>is very </a:t>
            </a:r>
            <a:r>
              <a:rPr lang="en-US" sz="2400" dirty="0">
                <a:solidFill>
                  <a:srgbClr val="FF0000"/>
                </a:solidFill>
              </a:rPr>
              <a:t>helpful</a:t>
            </a:r>
            <a:r>
              <a:rPr lang="en-US" sz="2400" dirty="0">
                <a:solidFill>
                  <a:schemeClr val="tx1"/>
                </a:solidFill>
              </a:rPr>
              <a:t> in the following areas</a:t>
            </a:r>
            <a:r>
              <a:rPr lang="ar-SA" sz="2400" dirty="0">
                <a:solidFill>
                  <a:schemeClr val="tx1"/>
                </a:solidFill>
              </a:rPr>
              <a:t>:</a:t>
            </a:r>
            <a:endParaRPr lang="en-US" sz="2400" dirty="0">
              <a:solidFill>
                <a:schemeClr val="tx1"/>
              </a:solidFill>
            </a:endParaRPr>
          </a:p>
          <a:p>
            <a:pPr marL="342900" lvl="0" indent="-342900" algn="l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Business</a:t>
            </a:r>
            <a:r>
              <a:rPr lang="en-US" sz="2400" dirty="0">
                <a:solidFill>
                  <a:schemeClr val="tx1"/>
                </a:solidFill>
              </a:rPr>
              <a:t> integration and </a:t>
            </a:r>
            <a:r>
              <a:rPr lang="en-US" sz="2400" dirty="0">
                <a:solidFill>
                  <a:srgbClr val="FF0000"/>
                </a:solidFill>
              </a:rPr>
              <a:t>automated</a:t>
            </a:r>
            <a:r>
              <a:rPr lang="en-US" sz="2400" dirty="0">
                <a:solidFill>
                  <a:schemeClr val="tx1"/>
                </a:solidFill>
              </a:rPr>
              <a:t> data update</a:t>
            </a:r>
          </a:p>
          <a:p>
            <a:pPr marL="342900" lvl="0" indent="-342900" algn="l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Linkage</a:t>
            </a:r>
            <a:r>
              <a:rPr lang="en-US" sz="2400" dirty="0">
                <a:solidFill>
                  <a:schemeClr val="tx1"/>
                </a:solidFill>
              </a:rPr>
              <a:t> between </a:t>
            </a:r>
            <a:r>
              <a:rPr lang="en-US" sz="2400" dirty="0">
                <a:solidFill>
                  <a:srgbClr val="FF0000"/>
                </a:solidFill>
              </a:rPr>
              <a:t>all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core</a:t>
            </a:r>
            <a:r>
              <a:rPr lang="en-US" sz="2400" dirty="0">
                <a:solidFill>
                  <a:schemeClr val="tx1"/>
                </a:solidFill>
              </a:rPr>
              <a:t> business processes and </a:t>
            </a:r>
            <a:r>
              <a:rPr lang="en-US" sz="2400" dirty="0">
                <a:solidFill>
                  <a:srgbClr val="FF0000"/>
                </a:solidFill>
              </a:rPr>
              <a:t>easy</a:t>
            </a:r>
            <a:r>
              <a:rPr lang="en-US" sz="2400" dirty="0">
                <a:solidFill>
                  <a:schemeClr val="tx1"/>
                </a:solidFill>
              </a:rPr>
              <a:t> flow of integration</a:t>
            </a:r>
          </a:p>
          <a:p>
            <a:pPr marL="342900" lvl="0" indent="-342900" algn="l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Flexibility</a:t>
            </a:r>
            <a:r>
              <a:rPr lang="en-US" sz="2400" dirty="0">
                <a:solidFill>
                  <a:schemeClr val="tx1"/>
                </a:solidFill>
              </a:rPr>
              <a:t> in business operations and more </a:t>
            </a:r>
            <a:r>
              <a:rPr lang="en-US" sz="2400" dirty="0">
                <a:solidFill>
                  <a:srgbClr val="FF0000"/>
                </a:solidFill>
              </a:rPr>
              <a:t>agility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(quickly) to </a:t>
            </a:r>
            <a:r>
              <a:rPr lang="en-US" sz="2400" dirty="0">
                <a:solidFill>
                  <a:schemeClr val="tx1"/>
                </a:solidFill>
              </a:rPr>
              <a:t>the company</a:t>
            </a:r>
          </a:p>
          <a:p>
            <a:pPr marL="342900" lvl="0" indent="-342900" algn="l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Better</a:t>
            </a:r>
            <a:r>
              <a:rPr lang="en-US" sz="2400" dirty="0">
                <a:solidFill>
                  <a:schemeClr val="tx1"/>
                </a:solidFill>
              </a:rPr>
              <a:t> analysis and planning capabilities</a:t>
            </a:r>
          </a:p>
          <a:p>
            <a:pPr marL="342900" lvl="0" indent="-342900" algn="l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Critical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decision-making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3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01000" cy="7619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/>
              <a:t>Scope of ERP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229600" cy="5257800"/>
          </a:xfrm>
          <a:noFill/>
        </p:spPr>
        <p:txBody>
          <a:bodyPr>
            <a:normAutofit fontScale="92500"/>
          </a:bodyPr>
          <a:lstStyle/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rgbClr val="FF0000"/>
                </a:solidFill>
              </a:rPr>
              <a:t>Finance</a:t>
            </a:r>
            <a:r>
              <a:rPr lang="en-US" sz="2400" dirty="0">
                <a:solidFill>
                  <a:schemeClr val="tx1"/>
                </a:solidFill>
              </a:rPr>
              <a:t>: Financial accounting, </a:t>
            </a:r>
            <a:r>
              <a:rPr lang="en-US" sz="2400" dirty="0" smtClean="0">
                <a:solidFill>
                  <a:schemeClr val="tx1"/>
                </a:solidFill>
              </a:rPr>
              <a:t>managerial </a:t>
            </a:r>
            <a:r>
              <a:rPr lang="en-US" sz="2400" dirty="0">
                <a:solidFill>
                  <a:schemeClr val="tx1"/>
                </a:solidFill>
              </a:rPr>
              <a:t>accounting, treasury management, asset management, budget control, costing, and enterprise control</a:t>
            </a:r>
            <a:r>
              <a:rPr lang="ar-SA" sz="2400" dirty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</a:rPr>
              <a:t>Logistics</a:t>
            </a:r>
            <a:r>
              <a:rPr lang="en-US" sz="2400" dirty="0">
                <a:solidFill>
                  <a:schemeClr val="tx1"/>
                </a:solidFill>
              </a:rPr>
              <a:t>: Production planning, material management, plant maintenance, project management, events management, </a:t>
            </a:r>
            <a:r>
              <a:rPr lang="en-US" sz="2400" dirty="0" err="1">
                <a:solidFill>
                  <a:schemeClr val="tx1"/>
                </a:solidFill>
              </a:rPr>
              <a:t>etc</a:t>
            </a:r>
            <a:r>
              <a:rPr lang="ar-SA" sz="2400" dirty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</a:rPr>
              <a:t>Human resource</a:t>
            </a:r>
            <a:r>
              <a:rPr lang="en-US" sz="2400" dirty="0">
                <a:solidFill>
                  <a:schemeClr val="tx1"/>
                </a:solidFill>
              </a:rPr>
              <a:t>: Personnel management, training and </a:t>
            </a:r>
            <a:r>
              <a:rPr lang="en-US" sz="2400" dirty="0" smtClean="0">
                <a:solidFill>
                  <a:schemeClr val="tx1"/>
                </a:solidFill>
              </a:rPr>
              <a:t>development..</a:t>
            </a:r>
            <a:endParaRPr lang="en-US" sz="2400" dirty="0">
              <a:solidFill>
                <a:schemeClr val="tx1"/>
              </a:solidFill>
            </a:endParaRPr>
          </a:p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</a:rPr>
              <a:t>Supply Chain</a:t>
            </a:r>
            <a:r>
              <a:rPr lang="en-US" sz="2400" dirty="0">
                <a:solidFill>
                  <a:schemeClr val="tx1"/>
                </a:solidFill>
              </a:rPr>
              <a:t>: Inventory control, purchase and order control, supplier scheduling, planning, </a:t>
            </a:r>
            <a:r>
              <a:rPr lang="en-US" sz="2400" dirty="0" err="1">
                <a:solidFill>
                  <a:schemeClr val="tx1"/>
                </a:solidFill>
              </a:rPr>
              <a:t>etc</a:t>
            </a:r>
            <a:r>
              <a:rPr lang="ar-SA" sz="2400" dirty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</a:rPr>
              <a:t>Work flow</a:t>
            </a:r>
            <a:r>
              <a:rPr lang="en-US" sz="2400" dirty="0">
                <a:solidFill>
                  <a:schemeClr val="tx1"/>
                </a:solidFill>
              </a:rPr>
              <a:t>: Integrate the entire organization with the flexible assignment of tasks and responsibility to locations, position, jobs, </a:t>
            </a:r>
            <a:r>
              <a:rPr lang="en-US" sz="2400" dirty="0" err="1">
                <a:solidFill>
                  <a:schemeClr val="tx1"/>
                </a:solidFill>
              </a:rPr>
              <a:t>etc</a:t>
            </a:r>
            <a:r>
              <a:rPr lang="ar-SA" sz="2400" dirty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9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01000" cy="7619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/>
              <a:t>Advantages of ERP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229600" cy="5257800"/>
          </a:xfrm>
          <a:noFill/>
        </p:spPr>
        <p:txBody>
          <a:bodyPr>
            <a:noAutofit/>
          </a:bodyPr>
          <a:lstStyle/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Reduced</a:t>
            </a:r>
            <a:r>
              <a:rPr lang="en-US" sz="2400" dirty="0">
                <a:solidFill>
                  <a:schemeClr val="tx1"/>
                </a:solidFill>
              </a:rPr>
              <a:t> quality </a:t>
            </a:r>
            <a:r>
              <a:rPr lang="en-US" sz="2400" dirty="0">
                <a:solidFill>
                  <a:srgbClr val="FF0000"/>
                </a:solidFill>
              </a:rPr>
              <a:t>costs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Quick</a:t>
            </a:r>
            <a:r>
              <a:rPr lang="en-US" sz="2400" dirty="0">
                <a:solidFill>
                  <a:schemeClr val="tx1"/>
                </a:solidFill>
              </a:rPr>
              <a:t> decision-making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Forecasting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dirty="0">
                <a:solidFill>
                  <a:srgbClr val="FF0000"/>
                </a:solidFill>
              </a:rPr>
              <a:t>optimization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Better </a:t>
            </a:r>
            <a:r>
              <a:rPr lang="en-US" sz="2400" dirty="0">
                <a:solidFill>
                  <a:srgbClr val="FF0000"/>
                </a:solidFill>
              </a:rPr>
              <a:t>transparency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5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01000" cy="7619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</a:pPr>
            <a:r>
              <a:rPr lang="en-US" sz="3600" dirty="0"/>
              <a:t>Disadvantage of ERP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229600" cy="5257800"/>
          </a:xfrm>
          <a:noFill/>
        </p:spPr>
        <p:txBody>
          <a:bodyPr>
            <a:noAutofit/>
          </a:bodyPr>
          <a:lstStyle/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Expense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dirty="0">
                <a:solidFill>
                  <a:srgbClr val="FF0000"/>
                </a:solidFill>
              </a:rPr>
              <a:t>time</a:t>
            </a:r>
            <a:r>
              <a:rPr lang="en-US" sz="2400" dirty="0">
                <a:solidFill>
                  <a:schemeClr val="tx1"/>
                </a:solidFill>
              </a:rPr>
              <a:t> in implementation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Difficulty</a:t>
            </a:r>
            <a:r>
              <a:rPr lang="en-US" sz="2400" dirty="0">
                <a:solidFill>
                  <a:schemeClr val="tx1"/>
                </a:solidFill>
              </a:rPr>
              <a:t> in </a:t>
            </a:r>
            <a:r>
              <a:rPr lang="en-US" sz="2400" dirty="0">
                <a:solidFill>
                  <a:srgbClr val="FF0000"/>
                </a:solidFill>
              </a:rPr>
              <a:t>integration</a:t>
            </a:r>
            <a:r>
              <a:rPr lang="en-US" sz="2400" dirty="0">
                <a:solidFill>
                  <a:schemeClr val="tx1"/>
                </a:solidFill>
              </a:rPr>
              <a:t> with other system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Risk</a:t>
            </a:r>
            <a:r>
              <a:rPr lang="en-US" sz="2400" dirty="0">
                <a:solidFill>
                  <a:schemeClr val="tx1"/>
                </a:solidFill>
              </a:rPr>
              <a:t> of implementation </a:t>
            </a:r>
            <a:r>
              <a:rPr lang="en-US" sz="2400" dirty="0">
                <a:solidFill>
                  <a:srgbClr val="FF0000"/>
                </a:solidFill>
              </a:rPr>
              <a:t>failure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Difficulty</a:t>
            </a:r>
            <a:r>
              <a:rPr lang="en-US" sz="2400" dirty="0">
                <a:solidFill>
                  <a:schemeClr val="tx1"/>
                </a:solidFill>
              </a:rPr>
              <a:t> in implementation </a:t>
            </a:r>
            <a:r>
              <a:rPr lang="en-US" sz="2400" dirty="0">
                <a:solidFill>
                  <a:srgbClr val="FF0000"/>
                </a:solidFill>
              </a:rPr>
              <a:t>change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Risk</a:t>
            </a:r>
            <a:r>
              <a:rPr lang="en-US" sz="2400" dirty="0">
                <a:solidFill>
                  <a:schemeClr val="tx1"/>
                </a:solidFill>
              </a:rPr>
              <a:t> in using one </a:t>
            </a:r>
            <a:r>
              <a:rPr lang="en-US" sz="2400" dirty="0">
                <a:solidFill>
                  <a:srgbClr val="FF0000"/>
                </a:solidFill>
              </a:rPr>
              <a:t>vendor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Use of </a:t>
            </a:r>
            <a:r>
              <a:rPr lang="en-US" sz="2400" dirty="0">
                <a:solidFill>
                  <a:srgbClr val="FF0000"/>
                </a:solidFill>
              </a:rPr>
              <a:t>latest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technologies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01000" cy="7619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600" b="1" dirty="0"/>
              <a:t>MIS - Customer Relationship Management (CRM)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229600" cy="5257800"/>
          </a:xfrm>
          <a:noFill/>
        </p:spPr>
        <p:txBody>
          <a:bodyPr>
            <a:noAutofit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CRM </a:t>
            </a:r>
            <a:r>
              <a:rPr lang="en-US" sz="2400" dirty="0">
                <a:solidFill>
                  <a:schemeClr val="tx1"/>
                </a:solidFill>
              </a:rPr>
              <a:t>is an enterprise </a:t>
            </a:r>
            <a:r>
              <a:rPr lang="en-US" sz="2400" dirty="0">
                <a:solidFill>
                  <a:srgbClr val="FF0000"/>
                </a:solidFill>
              </a:rPr>
              <a:t>application</a:t>
            </a:r>
            <a:r>
              <a:rPr lang="en-US" sz="2400" dirty="0">
                <a:solidFill>
                  <a:schemeClr val="tx1"/>
                </a:solidFill>
              </a:rPr>
              <a:t> module that manages a company's </a:t>
            </a:r>
            <a:r>
              <a:rPr lang="en-US" sz="2400" dirty="0">
                <a:solidFill>
                  <a:srgbClr val="FF0000"/>
                </a:solidFill>
              </a:rPr>
              <a:t>interactions</a:t>
            </a:r>
            <a:r>
              <a:rPr lang="en-US" sz="2400" dirty="0">
                <a:solidFill>
                  <a:schemeClr val="tx1"/>
                </a:solidFill>
              </a:rPr>
              <a:t> with </a:t>
            </a:r>
            <a:r>
              <a:rPr lang="en-US" sz="2400" dirty="0">
                <a:solidFill>
                  <a:srgbClr val="FF0000"/>
                </a:solidFill>
              </a:rPr>
              <a:t>current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dirty="0">
                <a:solidFill>
                  <a:srgbClr val="FF0000"/>
                </a:solidFill>
              </a:rPr>
              <a:t>future</a:t>
            </a:r>
            <a:r>
              <a:rPr lang="en-US" sz="2400" dirty="0">
                <a:solidFill>
                  <a:schemeClr val="tx1"/>
                </a:solidFill>
              </a:rPr>
              <a:t> customers by organizing and coordinating, </a:t>
            </a:r>
            <a:r>
              <a:rPr lang="en-US" sz="2400" dirty="0">
                <a:solidFill>
                  <a:srgbClr val="FF0000"/>
                </a:solidFill>
              </a:rPr>
              <a:t>sales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dirty="0">
                <a:solidFill>
                  <a:srgbClr val="FF0000"/>
                </a:solidFill>
              </a:rPr>
              <a:t>marketing</a:t>
            </a:r>
            <a:r>
              <a:rPr lang="en-US" sz="2400" dirty="0">
                <a:solidFill>
                  <a:schemeClr val="tx1"/>
                </a:solidFill>
              </a:rPr>
              <a:t>, and providing </a:t>
            </a:r>
            <a:r>
              <a:rPr lang="en-US" sz="2400" dirty="0">
                <a:solidFill>
                  <a:srgbClr val="FF0000"/>
                </a:solidFill>
              </a:rPr>
              <a:t>better customer services </a:t>
            </a:r>
            <a:r>
              <a:rPr lang="en-US" sz="2400" dirty="0">
                <a:solidFill>
                  <a:schemeClr val="tx1"/>
                </a:solidFill>
              </a:rPr>
              <a:t>along with technical support.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4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01000" cy="7619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</a:pPr>
            <a:r>
              <a:rPr lang="en-US" sz="3600" dirty="0"/>
              <a:t>Why CRM?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229600" cy="5257800"/>
          </a:xfrm>
          <a:noFill/>
        </p:spPr>
        <p:txBody>
          <a:bodyPr>
            <a:noAutofit/>
          </a:bodyPr>
          <a:lstStyle/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To </a:t>
            </a:r>
            <a:r>
              <a:rPr lang="en-US" sz="2400" dirty="0">
                <a:solidFill>
                  <a:schemeClr val="tx1"/>
                </a:solidFill>
              </a:rPr>
              <a:t>keep track of all </a:t>
            </a:r>
            <a:r>
              <a:rPr lang="en-US" sz="2400" dirty="0">
                <a:solidFill>
                  <a:srgbClr val="FF0000"/>
                </a:solidFill>
              </a:rPr>
              <a:t>present and future </a:t>
            </a:r>
            <a:r>
              <a:rPr lang="en-US" sz="2400" dirty="0">
                <a:solidFill>
                  <a:schemeClr val="tx1"/>
                </a:solidFill>
              </a:rPr>
              <a:t>customers.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To </a:t>
            </a:r>
            <a:r>
              <a:rPr lang="en-US" sz="2400" dirty="0">
                <a:solidFill>
                  <a:srgbClr val="FF0000"/>
                </a:solidFill>
              </a:rPr>
              <a:t>identify</a:t>
            </a:r>
            <a:r>
              <a:rPr lang="en-US" sz="2400" dirty="0">
                <a:solidFill>
                  <a:schemeClr val="tx1"/>
                </a:solidFill>
              </a:rPr>
              <a:t> and target the best customers.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To let the customers </a:t>
            </a:r>
            <a:r>
              <a:rPr lang="en-US" sz="2400" dirty="0">
                <a:solidFill>
                  <a:srgbClr val="FF0000"/>
                </a:solidFill>
              </a:rPr>
              <a:t>know</a:t>
            </a:r>
            <a:r>
              <a:rPr lang="en-US" sz="2400" dirty="0">
                <a:solidFill>
                  <a:schemeClr val="tx1"/>
                </a:solidFill>
              </a:rPr>
              <a:t> about the </a:t>
            </a:r>
            <a:r>
              <a:rPr lang="en-US" sz="2400" dirty="0">
                <a:solidFill>
                  <a:srgbClr val="FF0000"/>
                </a:solidFill>
              </a:rPr>
              <a:t>existing</a:t>
            </a:r>
            <a:r>
              <a:rPr lang="en-US" sz="2400" dirty="0">
                <a:solidFill>
                  <a:schemeClr val="tx1"/>
                </a:solidFill>
              </a:rPr>
              <a:t> as well as the </a:t>
            </a:r>
            <a:r>
              <a:rPr lang="en-US" sz="2400" dirty="0">
                <a:solidFill>
                  <a:srgbClr val="FF0000"/>
                </a:solidFill>
              </a:rPr>
              <a:t>new products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dirty="0">
                <a:solidFill>
                  <a:srgbClr val="FF0000"/>
                </a:solidFill>
              </a:rPr>
              <a:t>services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To provide </a:t>
            </a:r>
            <a:r>
              <a:rPr lang="en-US" sz="2400" dirty="0">
                <a:solidFill>
                  <a:srgbClr val="FF0000"/>
                </a:solidFill>
              </a:rPr>
              <a:t>real-time</a:t>
            </a:r>
            <a:r>
              <a:rPr lang="en-US" sz="2400" dirty="0">
                <a:solidFill>
                  <a:schemeClr val="tx1"/>
                </a:solidFill>
              </a:rPr>
              <a:t> and personalized </a:t>
            </a:r>
            <a:r>
              <a:rPr lang="en-US" sz="2400" dirty="0">
                <a:solidFill>
                  <a:srgbClr val="FF0000"/>
                </a:solidFill>
              </a:rPr>
              <a:t>services</a:t>
            </a:r>
            <a:r>
              <a:rPr lang="en-US" sz="2400" dirty="0">
                <a:solidFill>
                  <a:schemeClr val="tx1"/>
                </a:solidFill>
              </a:rPr>
              <a:t> based on the </a:t>
            </a:r>
            <a:r>
              <a:rPr lang="en-US" sz="2400" dirty="0">
                <a:solidFill>
                  <a:srgbClr val="FF0000"/>
                </a:solidFill>
              </a:rPr>
              <a:t>needs</a:t>
            </a:r>
            <a:r>
              <a:rPr lang="en-US" sz="2400" dirty="0">
                <a:solidFill>
                  <a:schemeClr val="tx1"/>
                </a:solidFill>
              </a:rPr>
              <a:t> and habits of the existing </a:t>
            </a:r>
            <a:r>
              <a:rPr lang="en-US" sz="2400" dirty="0">
                <a:solidFill>
                  <a:srgbClr val="FF0000"/>
                </a:solidFill>
              </a:rPr>
              <a:t>customers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To provide </a:t>
            </a:r>
            <a:r>
              <a:rPr lang="en-US" sz="2400" dirty="0">
                <a:solidFill>
                  <a:srgbClr val="FF0000"/>
                </a:solidFill>
              </a:rPr>
              <a:t>superior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service</a:t>
            </a:r>
            <a:r>
              <a:rPr lang="en-US" sz="2400" dirty="0">
                <a:solidFill>
                  <a:schemeClr val="tx1"/>
                </a:solidFill>
              </a:rPr>
              <a:t> and consistent customer experience.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To </a:t>
            </a:r>
            <a:r>
              <a:rPr lang="en-US" sz="2400" dirty="0">
                <a:solidFill>
                  <a:srgbClr val="FF0000"/>
                </a:solidFill>
              </a:rPr>
              <a:t>implement</a:t>
            </a:r>
            <a:r>
              <a:rPr lang="en-US" sz="2400" dirty="0">
                <a:solidFill>
                  <a:schemeClr val="tx1"/>
                </a:solidFill>
              </a:rPr>
              <a:t> a feedback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01000" cy="7619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/>
              <a:t> Advantages of CRM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229600" cy="5257800"/>
          </a:xfrm>
          <a:noFill/>
        </p:spPr>
        <p:txBody>
          <a:bodyPr>
            <a:noAutofit/>
          </a:bodyPr>
          <a:lstStyle/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Provides </a:t>
            </a:r>
            <a:r>
              <a:rPr lang="en-US" sz="2400" dirty="0">
                <a:solidFill>
                  <a:srgbClr val="FF0000"/>
                </a:solidFill>
              </a:rPr>
              <a:t>better</a:t>
            </a:r>
            <a:r>
              <a:rPr lang="en-US" sz="2400" dirty="0">
                <a:solidFill>
                  <a:schemeClr val="tx1"/>
                </a:solidFill>
              </a:rPr>
              <a:t> customer service and </a:t>
            </a:r>
            <a:r>
              <a:rPr lang="en-US" sz="2400" dirty="0">
                <a:solidFill>
                  <a:srgbClr val="FF0000"/>
                </a:solidFill>
              </a:rPr>
              <a:t>increases</a:t>
            </a:r>
            <a:r>
              <a:rPr lang="en-US" sz="2400" dirty="0">
                <a:solidFill>
                  <a:schemeClr val="tx1"/>
                </a:solidFill>
              </a:rPr>
              <a:t> customer revenues.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Discovers</a:t>
            </a:r>
            <a:r>
              <a:rPr lang="en-US" sz="2400" dirty="0">
                <a:solidFill>
                  <a:schemeClr val="tx1"/>
                </a:solidFill>
              </a:rPr>
              <a:t> new customers.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Cross-sells and up-sells products more </a:t>
            </a:r>
            <a:r>
              <a:rPr lang="en-US" sz="2400" dirty="0">
                <a:solidFill>
                  <a:srgbClr val="FF0000"/>
                </a:solidFill>
              </a:rPr>
              <a:t>effectively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Helps </a:t>
            </a:r>
            <a:r>
              <a:rPr lang="en-US" sz="2400" dirty="0">
                <a:solidFill>
                  <a:srgbClr val="FF0000"/>
                </a:solidFill>
              </a:rPr>
              <a:t>sales</a:t>
            </a:r>
            <a:r>
              <a:rPr lang="en-US" sz="2400" dirty="0">
                <a:solidFill>
                  <a:schemeClr val="tx1"/>
                </a:solidFill>
              </a:rPr>
              <a:t> staff to close deals </a:t>
            </a:r>
            <a:r>
              <a:rPr lang="en-US" sz="2400" dirty="0">
                <a:solidFill>
                  <a:srgbClr val="FF0000"/>
                </a:solidFill>
              </a:rPr>
              <a:t>faster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Makes call centers more </a:t>
            </a:r>
            <a:r>
              <a:rPr lang="en-US" sz="2400" dirty="0">
                <a:solidFill>
                  <a:srgbClr val="FF0000"/>
                </a:solidFill>
              </a:rPr>
              <a:t>efficient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Simplifies </a:t>
            </a:r>
            <a:r>
              <a:rPr lang="en-US" sz="2400" dirty="0">
                <a:solidFill>
                  <a:srgbClr val="FF0000"/>
                </a:solidFill>
              </a:rPr>
              <a:t>marketing</a:t>
            </a:r>
            <a:r>
              <a:rPr lang="en-US" sz="2400" dirty="0">
                <a:solidFill>
                  <a:schemeClr val="tx1"/>
                </a:solidFill>
              </a:rPr>
              <a:t> and sales processes.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01000" cy="7619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/>
              <a:t>Disadvantages of CRM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229600" cy="5257800"/>
          </a:xfrm>
          <a:noFill/>
        </p:spPr>
        <p:txBody>
          <a:bodyPr>
            <a:noAutofit/>
          </a:bodyPr>
          <a:lstStyle/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Some </a:t>
            </a:r>
            <a:r>
              <a:rPr lang="en-US" sz="2400" dirty="0">
                <a:solidFill>
                  <a:schemeClr val="tx1"/>
                </a:solidFill>
              </a:rPr>
              <a:t>times record </a:t>
            </a:r>
            <a:r>
              <a:rPr lang="en-US" sz="2400" dirty="0">
                <a:solidFill>
                  <a:srgbClr val="FF0000"/>
                </a:solidFill>
              </a:rPr>
              <a:t>loss</a:t>
            </a:r>
            <a:r>
              <a:rPr lang="en-US" sz="2400" dirty="0">
                <a:solidFill>
                  <a:schemeClr val="tx1"/>
                </a:solidFill>
              </a:rPr>
              <a:t> is a major problem.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Overhead costs.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Giving </a:t>
            </a:r>
            <a:r>
              <a:rPr lang="en-US" sz="2400" dirty="0">
                <a:solidFill>
                  <a:srgbClr val="FF0000"/>
                </a:solidFill>
              </a:rPr>
              <a:t>training</a:t>
            </a:r>
            <a:r>
              <a:rPr lang="en-US" sz="2400" dirty="0">
                <a:solidFill>
                  <a:schemeClr val="tx1"/>
                </a:solidFill>
              </a:rPr>
              <a:t> to employees is an issue in small organizations.</a:t>
            </a:r>
          </a:p>
          <a:p>
            <a:pPr lvl="0" algn="l">
              <a:lnSpc>
                <a:spcPct val="115000"/>
              </a:lnSpc>
              <a:spcAft>
                <a:spcPts val="1000"/>
              </a:spcAft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  <p:pic>
        <p:nvPicPr>
          <p:cNvPr id="7" name="Picture 6" descr="CRM Scop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19400"/>
            <a:ext cx="4648200" cy="350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374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Management Information Systems 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724400"/>
          </a:xfrm>
          <a:noFill/>
        </p:spPr>
        <p:txBody>
          <a:bodyPr>
            <a:normAutofit fontScale="92500" lnSpcReduction="1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tx1"/>
                </a:solidFill>
                <a:ea typeface="Calibri"/>
                <a:cs typeface="Arial"/>
              </a:rPr>
              <a:t>Learning Objectives  </a:t>
            </a:r>
            <a:endParaRPr lang="en-US" sz="2400" b="1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What</a:t>
            </a:r>
            <a:r>
              <a:rPr lang="en-US" sz="2400" dirty="0" smtClean="0">
                <a:solidFill>
                  <a:schemeClr val="tx1"/>
                </a:solidFill>
              </a:rPr>
              <a:t> is Management </a:t>
            </a:r>
            <a:r>
              <a:rPr lang="en-US" sz="2400" dirty="0">
                <a:solidFill>
                  <a:schemeClr val="tx1"/>
                </a:solidFill>
              </a:rPr>
              <a:t>Information Systems (MIS)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</a:rPr>
              <a:t>Capturing Data: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>
                <a:solidFill>
                  <a:srgbClr val="FF0000"/>
                </a:solidFill>
              </a:rPr>
              <a:t>Capturing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contextual (appropriate)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data</a:t>
            </a:r>
            <a:r>
              <a:rPr lang="en-US" sz="2400" dirty="0">
                <a:solidFill>
                  <a:schemeClr val="tx1"/>
                </a:solidFill>
              </a:rPr>
              <a:t>, or operational </a:t>
            </a:r>
            <a:r>
              <a:rPr lang="en-US" sz="2400" dirty="0" smtClean="0">
                <a:solidFill>
                  <a:schemeClr val="tx1"/>
                </a:solidFill>
              </a:rPr>
              <a:t>information </a:t>
            </a:r>
            <a:r>
              <a:rPr lang="en-US" sz="2400" dirty="0">
                <a:solidFill>
                  <a:schemeClr val="tx1"/>
                </a:solidFill>
              </a:rPr>
              <a:t>contribute in decision making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</a:rPr>
              <a:t>Processing Data: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smtClean="0">
                <a:solidFill>
                  <a:schemeClr val="tx1"/>
                </a:solidFill>
              </a:rPr>
              <a:t>needed </a:t>
            </a:r>
            <a:r>
              <a:rPr lang="en-US" sz="2400" dirty="0">
                <a:solidFill>
                  <a:schemeClr val="tx1"/>
                </a:solidFill>
              </a:rPr>
              <a:t>for planning, organizing, coordinating, </a:t>
            </a:r>
            <a:r>
              <a:rPr lang="en-US" sz="2400" dirty="0" smtClean="0">
                <a:solidFill>
                  <a:schemeClr val="tx1"/>
                </a:solidFill>
              </a:rPr>
              <a:t>.. So, it means making </a:t>
            </a:r>
            <a:r>
              <a:rPr lang="en-US" sz="2400" dirty="0" smtClean="0">
                <a:solidFill>
                  <a:srgbClr val="FF0000"/>
                </a:solidFill>
              </a:rPr>
              <a:t>calculations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sorting</a:t>
            </a:r>
            <a:r>
              <a:rPr lang="en-US" sz="2400" dirty="0" smtClean="0">
                <a:solidFill>
                  <a:schemeClr val="tx1"/>
                </a:solidFill>
              </a:rPr>
              <a:t> data, </a:t>
            </a:r>
            <a:r>
              <a:rPr lang="en-US" sz="2400" dirty="0" smtClean="0">
                <a:solidFill>
                  <a:srgbClr val="FF0000"/>
                </a:solidFill>
              </a:rPr>
              <a:t>classifying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data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Information </a:t>
            </a:r>
            <a:r>
              <a:rPr lang="en-US" sz="2400" b="1" dirty="0">
                <a:solidFill>
                  <a:schemeClr val="tx1"/>
                </a:solidFill>
              </a:rPr>
              <a:t>Retrieval:</a:t>
            </a:r>
            <a:r>
              <a:rPr lang="en-US" sz="2400" dirty="0">
                <a:solidFill>
                  <a:schemeClr val="tx1"/>
                </a:solidFill>
              </a:rPr>
              <a:t> The system should be able to </a:t>
            </a:r>
            <a:r>
              <a:rPr lang="en-US" sz="2400" dirty="0">
                <a:solidFill>
                  <a:srgbClr val="FF0000"/>
                </a:solidFill>
              </a:rPr>
              <a:t>retrieve</a:t>
            </a:r>
            <a:r>
              <a:rPr lang="en-US" sz="2400" dirty="0">
                <a:solidFill>
                  <a:schemeClr val="tx1"/>
                </a:solidFill>
              </a:rPr>
              <a:t> this information from the storage as and when required by various users.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</a:rPr>
              <a:t>Information Propagation: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rgbClr val="FF0000"/>
                </a:solidFill>
              </a:rPr>
              <a:t>finished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product</a:t>
            </a:r>
            <a:r>
              <a:rPr lang="en-US" sz="2400" dirty="0">
                <a:solidFill>
                  <a:schemeClr val="tx1"/>
                </a:solidFill>
              </a:rPr>
              <a:t> of the MIS should be circulated to its </a:t>
            </a:r>
            <a:r>
              <a:rPr lang="en-US" sz="2400" dirty="0">
                <a:solidFill>
                  <a:srgbClr val="FF0000"/>
                </a:solidFill>
              </a:rPr>
              <a:t>users</a:t>
            </a:r>
            <a:r>
              <a:rPr lang="en-US" sz="2400" dirty="0">
                <a:solidFill>
                  <a:schemeClr val="tx1"/>
                </a:solidFill>
              </a:rPr>
              <a:t> periodically using the organizational network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39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761999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600" b="1" dirty="0" smtClean="0"/>
              <a:t>Introduction (</a:t>
            </a:r>
            <a:r>
              <a:rPr lang="en-US" sz="3600" b="1" dirty="0"/>
              <a:t>MIS)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229600" cy="4953000"/>
          </a:xfrm>
          <a:noFill/>
        </p:spPr>
        <p:txBody>
          <a:bodyPr>
            <a:normAutofit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For the </a:t>
            </a:r>
            <a:r>
              <a:rPr lang="en-US" sz="2400" dirty="0" smtClean="0">
                <a:solidFill>
                  <a:srgbClr val="FF0000"/>
                </a:solidFill>
              </a:rPr>
              <a:t>manager</a:t>
            </a:r>
            <a:r>
              <a:rPr lang="en-US" sz="2400" dirty="0" smtClean="0">
                <a:solidFill>
                  <a:schemeClr val="tx1"/>
                </a:solidFill>
              </a:rPr>
              <a:t> is </a:t>
            </a:r>
            <a:r>
              <a:rPr lang="en-US" sz="2400" dirty="0">
                <a:solidFill>
                  <a:schemeClr val="tx1"/>
                </a:solidFill>
              </a:rPr>
              <a:t>an </a:t>
            </a:r>
            <a:r>
              <a:rPr lang="en-US" sz="2400" dirty="0">
                <a:solidFill>
                  <a:srgbClr val="FF0000"/>
                </a:solidFill>
              </a:rPr>
              <a:t>implementation</a:t>
            </a:r>
            <a:r>
              <a:rPr lang="en-US" sz="2400" dirty="0">
                <a:solidFill>
                  <a:schemeClr val="tx1"/>
                </a:solidFill>
              </a:rPr>
              <a:t> of the organizational systems and procedures.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To </a:t>
            </a:r>
            <a:r>
              <a:rPr lang="en-US" sz="2400" dirty="0">
                <a:solidFill>
                  <a:schemeClr val="tx1"/>
                </a:solidFill>
              </a:rPr>
              <a:t>a programmer it is </a:t>
            </a:r>
            <a:r>
              <a:rPr lang="en-US" sz="2400" dirty="0" smtClean="0">
                <a:solidFill>
                  <a:srgbClr val="FF0000"/>
                </a:solidFill>
              </a:rPr>
              <a:t>files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structures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dirty="0">
                <a:solidFill>
                  <a:srgbClr val="FF0000"/>
                </a:solidFill>
              </a:rPr>
              <a:t>file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processing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rgbClr val="FF0000"/>
                </a:solidFill>
              </a:rPr>
              <a:t>three</a:t>
            </a:r>
            <a:r>
              <a:rPr lang="en-US" sz="2400" dirty="0">
                <a:solidFill>
                  <a:schemeClr val="tx1"/>
                </a:solidFill>
              </a:rPr>
              <a:t> components of MIS 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System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suggests integration and </a:t>
            </a:r>
            <a:r>
              <a:rPr lang="en-US" sz="2400" dirty="0" smtClean="0">
                <a:solidFill>
                  <a:schemeClr val="tx1"/>
                </a:solidFill>
              </a:rPr>
              <a:t>holistic (complete)  </a:t>
            </a:r>
            <a:r>
              <a:rPr lang="en-US" sz="2400" dirty="0">
                <a:solidFill>
                  <a:schemeClr val="tx1"/>
                </a:solidFill>
              </a:rPr>
              <a:t>view,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Information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stands for processed data, and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Management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is the ultimate user, the decision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makers.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6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229600" cy="7619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600" b="1" dirty="0" smtClean="0"/>
              <a:t>Introduction (</a:t>
            </a:r>
            <a:r>
              <a:rPr lang="en-US" sz="3600" b="1" dirty="0"/>
              <a:t>MIS)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229600" cy="5486400"/>
          </a:xfrm>
          <a:noFill/>
        </p:spPr>
        <p:txBody>
          <a:bodyPr>
            <a:noAutofit/>
          </a:bodyPr>
          <a:lstStyle/>
          <a:p>
            <a:pPr algn="l"/>
            <a:r>
              <a:rPr lang="en-US" sz="2100" b="1" dirty="0">
                <a:solidFill>
                  <a:schemeClr val="tx1"/>
                </a:solidFill>
              </a:rPr>
              <a:t>Management</a:t>
            </a:r>
          </a:p>
          <a:p>
            <a:pPr algn="l"/>
            <a:r>
              <a:rPr lang="en-US" sz="2100" dirty="0">
                <a:solidFill>
                  <a:schemeClr val="tx1"/>
                </a:solidFill>
              </a:rPr>
              <a:t>Management </a:t>
            </a:r>
            <a:r>
              <a:rPr lang="en-US" sz="2100" dirty="0">
                <a:solidFill>
                  <a:srgbClr val="FF0000"/>
                </a:solidFill>
              </a:rPr>
              <a:t>covers</a:t>
            </a:r>
            <a:r>
              <a:rPr lang="en-US" sz="2100" dirty="0">
                <a:solidFill>
                  <a:schemeClr val="tx1"/>
                </a:solidFill>
              </a:rPr>
              <a:t> the </a:t>
            </a:r>
            <a:r>
              <a:rPr lang="en-US" sz="2100" dirty="0">
                <a:solidFill>
                  <a:srgbClr val="FF0000"/>
                </a:solidFill>
              </a:rPr>
              <a:t>planning</a:t>
            </a:r>
            <a:r>
              <a:rPr lang="en-US" sz="2100" dirty="0">
                <a:solidFill>
                  <a:schemeClr val="tx1"/>
                </a:solidFill>
              </a:rPr>
              <a:t>, </a:t>
            </a:r>
            <a:r>
              <a:rPr lang="en-US" sz="2100" dirty="0">
                <a:solidFill>
                  <a:srgbClr val="FF0000"/>
                </a:solidFill>
              </a:rPr>
              <a:t>control</a:t>
            </a:r>
            <a:r>
              <a:rPr lang="en-US" sz="2100" dirty="0">
                <a:solidFill>
                  <a:schemeClr val="tx1"/>
                </a:solidFill>
              </a:rPr>
              <a:t>, and </a:t>
            </a:r>
            <a:r>
              <a:rPr lang="en-US" sz="2100" dirty="0">
                <a:solidFill>
                  <a:srgbClr val="FF0000"/>
                </a:solidFill>
              </a:rPr>
              <a:t>administration</a:t>
            </a:r>
            <a:r>
              <a:rPr lang="en-US" sz="2100" dirty="0">
                <a:solidFill>
                  <a:schemeClr val="tx1"/>
                </a:solidFill>
              </a:rPr>
              <a:t> of the operations of a concern. </a:t>
            </a:r>
            <a:endParaRPr lang="en-US" sz="21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t</a:t>
            </a:r>
            <a:r>
              <a:rPr lang="en-US" sz="2100" dirty="0" smtClean="0">
                <a:solidFill>
                  <a:schemeClr val="tx1"/>
                </a:solidFill>
              </a:rPr>
              <a:t>he </a:t>
            </a:r>
            <a:r>
              <a:rPr lang="en-US" sz="2100" dirty="0">
                <a:solidFill>
                  <a:srgbClr val="FF0000"/>
                </a:solidFill>
              </a:rPr>
              <a:t>top</a:t>
            </a:r>
            <a:r>
              <a:rPr lang="en-US" sz="2100" dirty="0">
                <a:solidFill>
                  <a:schemeClr val="tx1"/>
                </a:solidFill>
              </a:rPr>
              <a:t> management handles </a:t>
            </a:r>
            <a:r>
              <a:rPr lang="en-US" sz="2100" dirty="0">
                <a:solidFill>
                  <a:srgbClr val="FF0000"/>
                </a:solidFill>
              </a:rPr>
              <a:t>planning</a:t>
            </a:r>
            <a:r>
              <a:rPr lang="en-US" sz="2100" dirty="0">
                <a:solidFill>
                  <a:schemeClr val="tx1"/>
                </a:solidFill>
              </a:rPr>
              <a:t>; </a:t>
            </a:r>
            <a:endParaRPr lang="en-US" sz="21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the </a:t>
            </a:r>
            <a:r>
              <a:rPr lang="en-US" sz="2100" dirty="0">
                <a:solidFill>
                  <a:srgbClr val="FF0000"/>
                </a:solidFill>
              </a:rPr>
              <a:t>middle</a:t>
            </a:r>
            <a:r>
              <a:rPr lang="en-US" sz="2100" dirty="0">
                <a:solidFill>
                  <a:schemeClr val="tx1"/>
                </a:solidFill>
              </a:rPr>
              <a:t> management concentrates on </a:t>
            </a:r>
            <a:r>
              <a:rPr lang="en-US" sz="2100" dirty="0">
                <a:solidFill>
                  <a:srgbClr val="FF0000"/>
                </a:solidFill>
              </a:rPr>
              <a:t>controlling</a:t>
            </a:r>
            <a:r>
              <a:rPr lang="en-US" sz="2100" dirty="0">
                <a:solidFill>
                  <a:schemeClr val="tx1"/>
                </a:solidFill>
              </a:rPr>
              <a:t>; and </a:t>
            </a:r>
            <a:endParaRPr lang="en-US" sz="21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the </a:t>
            </a:r>
            <a:r>
              <a:rPr lang="en-US" sz="2100" dirty="0">
                <a:solidFill>
                  <a:srgbClr val="FF0000"/>
                </a:solidFill>
              </a:rPr>
              <a:t>lower</a:t>
            </a:r>
            <a:r>
              <a:rPr lang="en-US" sz="2100" dirty="0">
                <a:solidFill>
                  <a:schemeClr val="tx1"/>
                </a:solidFill>
              </a:rPr>
              <a:t> management is concerned with </a:t>
            </a:r>
            <a:r>
              <a:rPr lang="en-US" sz="2100" dirty="0">
                <a:solidFill>
                  <a:srgbClr val="FF0000"/>
                </a:solidFill>
              </a:rPr>
              <a:t>actual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>
                <a:solidFill>
                  <a:srgbClr val="FF0000"/>
                </a:solidFill>
              </a:rPr>
              <a:t>administration</a:t>
            </a:r>
            <a:r>
              <a:rPr lang="en-US" sz="21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2100" b="1" dirty="0">
                <a:solidFill>
                  <a:schemeClr val="tx1"/>
                </a:solidFill>
              </a:rPr>
              <a:t>Information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means </a:t>
            </a:r>
            <a:r>
              <a:rPr lang="en-US" sz="2100" dirty="0">
                <a:solidFill>
                  <a:schemeClr val="tx1"/>
                </a:solidFill>
              </a:rPr>
              <a:t>the </a:t>
            </a:r>
            <a:r>
              <a:rPr lang="en-US" sz="2100" dirty="0">
                <a:solidFill>
                  <a:srgbClr val="FF0000"/>
                </a:solidFill>
              </a:rPr>
              <a:t>processed</a:t>
            </a:r>
            <a:r>
              <a:rPr lang="en-US" sz="2100" dirty="0">
                <a:solidFill>
                  <a:schemeClr val="tx1"/>
                </a:solidFill>
              </a:rPr>
              <a:t> data that helps the management in planning, controlling and operations. </a:t>
            </a:r>
            <a:endParaRPr lang="en-US" sz="21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Data </a:t>
            </a:r>
            <a:r>
              <a:rPr lang="en-US" sz="2100" dirty="0">
                <a:solidFill>
                  <a:schemeClr val="tx1"/>
                </a:solidFill>
              </a:rPr>
              <a:t>means </a:t>
            </a:r>
            <a:r>
              <a:rPr lang="en-US" sz="2100" dirty="0">
                <a:solidFill>
                  <a:srgbClr val="FF0000"/>
                </a:solidFill>
              </a:rPr>
              <a:t>all the facts </a:t>
            </a:r>
            <a:r>
              <a:rPr lang="en-US" sz="2100" dirty="0">
                <a:solidFill>
                  <a:schemeClr val="tx1"/>
                </a:solidFill>
              </a:rPr>
              <a:t>arising out of the operations of the concern. </a:t>
            </a:r>
          </a:p>
          <a:p>
            <a:pPr algn="l"/>
            <a:r>
              <a:rPr lang="en-US" sz="2100" b="1" dirty="0">
                <a:solidFill>
                  <a:schemeClr val="tx1"/>
                </a:solidFill>
              </a:rPr>
              <a:t>System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A </a:t>
            </a:r>
            <a:r>
              <a:rPr lang="en-US" sz="2100" dirty="0">
                <a:solidFill>
                  <a:schemeClr val="tx1"/>
                </a:solidFill>
              </a:rPr>
              <a:t>system is made up of </a:t>
            </a:r>
            <a:r>
              <a:rPr lang="en-US" sz="2100" dirty="0">
                <a:solidFill>
                  <a:srgbClr val="FF0000"/>
                </a:solidFill>
              </a:rPr>
              <a:t>inputs</a:t>
            </a:r>
            <a:r>
              <a:rPr lang="en-US" sz="2100" dirty="0">
                <a:solidFill>
                  <a:schemeClr val="tx1"/>
                </a:solidFill>
              </a:rPr>
              <a:t>, </a:t>
            </a:r>
            <a:r>
              <a:rPr lang="en-US" sz="2100" dirty="0">
                <a:solidFill>
                  <a:srgbClr val="FF0000"/>
                </a:solidFill>
              </a:rPr>
              <a:t>processing</a:t>
            </a:r>
            <a:r>
              <a:rPr lang="en-US" sz="2100" dirty="0">
                <a:solidFill>
                  <a:schemeClr val="tx1"/>
                </a:solidFill>
              </a:rPr>
              <a:t>, </a:t>
            </a:r>
            <a:r>
              <a:rPr lang="en-US" sz="2100" dirty="0">
                <a:solidFill>
                  <a:srgbClr val="FF0000"/>
                </a:solidFill>
              </a:rPr>
              <a:t>output</a:t>
            </a:r>
            <a:r>
              <a:rPr lang="en-US" sz="2100" dirty="0">
                <a:solidFill>
                  <a:schemeClr val="tx1"/>
                </a:solidFill>
              </a:rPr>
              <a:t> and </a:t>
            </a:r>
            <a:r>
              <a:rPr lang="en-US" sz="2100" dirty="0">
                <a:solidFill>
                  <a:srgbClr val="FF0000"/>
                </a:solidFill>
              </a:rPr>
              <a:t>feedback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smtClean="0">
                <a:solidFill>
                  <a:schemeClr val="tx1"/>
                </a:solidFill>
              </a:rPr>
              <a:t>or </a:t>
            </a:r>
            <a:r>
              <a:rPr lang="en-US" sz="2100" dirty="0" smtClean="0">
                <a:solidFill>
                  <a:srgbClr val="FF0000"/>
                </a:solidFill>
              </a:rPr>
              <a:t>control</a:t>
            </a:r>
            <a:r>
              <a:rPr lang="en-US" sz="21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sz="2100" dirty="0" smtClean="0">
                <a:solidFill>
                  <a:schemeClr val="tx1"/>
                </a:solidFill>
              </a:rPr>
              <a:t>Thus MIS </a:t>
            </a:r>
            <a:r>
              <a:rPr lang="en-US" sz="2100" dirty="0">
                <a:solidFill>
                  <a:schemeClr val="tx1"/>
                </a:solidFill>
              </a:rPr>
              <a:t>means a </a:t>
            </a:r>
            <a:r>
              <a:rPr lang="en-US" sz="2100" dirty="0">
                <a:solidFill>
                  <a:srgbClr val="FF0000"/>
                </a:solidFill>
              </a:rPr>
              <a:t>system</a:t>
            </a:r>
            <a:r>
              <a:rPr lang="en-US" sz="2100" dirty="0">
                <a:solidFill>
                  <a:schemeClr val="tx1"/>
                </a:solidFill>
              </a:rPr>
              <a:t> for </a:t>
            </a:r>
            <a:r>
              <a:rPr lang="en-US" sz="2100" dirty="0">
                <a:solidFill>
                  <a:srgbClr val="FF0000"/>
                </a:solidFill>
              </a:rPr>
              <a:t>processing</a:t>
            </a:r>
            <a:r>
              <a:rPr lang="en-US" sz="2100" dirty="0">
                <a:solidFill>
                  <a:schemeClr val="tx1"/>
                </a:solidFill>
              </a:rPr>
              <a:t> data in order to </a:t>
            </a:r>
            <a:r>
              <a:rPr lang="en-US" sz="2100" dirty="0">
                <a:solidFill>
                  <a:srgbClr val="FF0000"/>
                </a:solidFill>
              </a:rPr>
              <a:t>give</a:t>
            </a:r>
            <a:r>
              <a:rPr lang="en-US" sz="2100" dirty="0">
                <a:solidFill>
                  <a:schemeClr val="tx1"/>
                </a:solidFill>
              </a:rPr>
              <a:t> proper information to the </a:t>
            </a:r>
            <a:r>
              <a:rPr lang="en-US" sz="2100" dirty="0" smtClean="0">
                <a:solidFill>
                  <a:schemeClr val="tx1"/>
                </a:solidFill>
              </a:rPr>
              <a:t>management </a:t>
            </a:r>
            <a:r>
              <a:rPr lang="en-US" sz="2100" dirty="0">
                <a:solidFill>
                  <a:schemeClr val="tx1"/>
                </a:solidFill>
              </a:rPr>
              <a:t>for </a:t>
            </a:r>
            <a:r>
              <a:rPr lang="en-US" sz="2100" dirty="0">
                <a:solidFill>
                  <a:srgbClr val="FF0000"/>
                </a:solidFill>
              </a:rPr>
              <a:t>performing</a:t>
            </a:r>
            <a:r>
              <a:rPr lang="en-US" sz="2100" dirty="0">
                <a:solidFill>
                  <a:schemeClr val="tx1"/>
                </a:solidFill>
              </a:rPr>
              <a:t> its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5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229600" cy="7619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/>
              <a:t>Characteristics of MIS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229600" cy="5334000"/>
          </a:xfrm>
          <a:noFill/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chemeClr val="tx1"/>
                </a:solidFill>
              </a:rPr>
              <a:t>Definition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chemeClr val="tx1"/>
                </a:solidFill>
              </a:rPr>
              <a:t>'MIS</a:t>
            </a:r>
            <a:r>
              <a:rPr lang="en-US" sz="2000" dirty="0">
                <a:solidFill>
                  <a:schemeClr val="tx1"/>
                </a:solidFill>
              </a:rPr>
              <a:t>' is a planned </a:t>
            </a:r>
            <a:r>
              <a:rPr lang="en-US" sz="2000" dirty="0">
                <a:solidFill>
                  <a:srgbClr val="FF0000"/>
                </a:solidFill>
              </a:rPr>
              <a:t>system</a:t>
            </a:r>
            <a:r>
              <a:rPr lang="en-US" sz="2000" dirty="0">
                <a:solidFill>
                  <a:schemeClr val="tx1"/>
                </a:solidFill>
              </a:rPr>
              <a:t> of </a:t>
            </a:r>
            <a:r>
              <a:rPr lang="en-US" sz="2000" dirty="0">
                <a:solidFill>
                  <a:srgbClr val="FF0000"/>
                </a:solidFill>
              </a:rPr>
              <a:t>collecting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rgbClr val="FF0000"/>
                </a:solidFill>
              </a:rPr>
              <a:t>storing</a:t>
            </a:r>
            <a:r>
              <a:rPr lang="en-US" sz="2000" dirty="0">
                <a:solidFill>
                  <a:schemeClr val="tx1"/>
                </a:solidFill>
              </a:rPr>
              <a:t>, and </a:t>
            </a:r>
            <a:r>
              <a:rPr lang="en-US" sz="2000" dirty="0">
                <a:solidFill>
                  <a:srgbClr val="FF0000"/>
                </a:solidFill>
              </a:rPr>
              <a:t>disseminating</a:t>
            </a:r>
            <a:r>
              <a:rPr lang="en-US" sz="2000" dirty="0">
                <a:solidFill>
                  <a:schemeClr val="tx1"/>
                </a:solidFill>
              </a:rPr>
              <a:t> data in the </a:t>
            </a:r>
            <a:r>
              <a:rPr lang="en-US" sz="2000" dirty="0">
                <a:solidFill>
                  <a:srgbClr val="FF0000"/>
                </a:solidFill>
              </a:rPr>
              <a:t>form</a:t>
            </a:r>
            <a:r>
              <a:rPr lang="en-US" sz="2000" dirty="0">
                <a:solidFill>
                  <a:schemeClr val="tx1"/>
                </a:solidFill>
              </a:rPr>
              <a:t> of information needed to carry out the </a:t>
            </a:r>
            <a:r>
              <a:rPr lang="en-US" sz="2000" dirty="0">
                <a:solidFill>
                  <a:srgbClr val="FF0000"/>
                </a:solidFill>
              </a:rPr>
              <a:t>functions</a:t>
            </a:r>
            <a:r>
              <a:rPr lang="en-US" sz="2000" dirty="0">
                <a:solidFill>
                  <a:schemeClr val="tx1"/>
                </a:solidFill>
              </a:rPr>
              <a:t> of management.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chemeClr val="tx1"/>
                </a:solidFill>
              </a:rPr>
              <a:t>Characteristics of MIS</a:t>
            </a:r>
          </a:p>
          <a:p>
            <a:pPr marL="285750" lvl="0" indent="-28575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It </a:t>
            </a:r>
            <a:r>
              <a:rPr lang="en-US" sz="2000" dirty="0">
                <a:solidFill>
                  <a:schemeClr val="tx1"/>
                </a:solidFill>
              </a:rPr>
              <a:t>should be based on a </a:t>
            </a:r>
            <a:r>
              <a:rPr lang="en-US" sz="2000" dirty="0">
                <a:solidFill>
                  <a:srgbClr val="FF0000"/>
                </a:solidFill>
              </a:rPr>
              <a:t>long-term planning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285750" lvl="0" indent="-28575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It should provide a </a:t>
            </a:r>
            <a:r>
              <a:rPr lang="en-US" sz="2000" dirty="0">
                <a:solidFill>
                  <a:srgbClr val="FF0000"/>
                </a:solidFill>
              </a:rPr>
              <a:t>holistic</a:t>
            </a:r>
            <a:r>
              <a:rPr lang="en-US" sz="2000" dirty="0">
                <a:solidFill>
                  <a:schemeClr val="tx1"/>
                </a:solidFill>
              </a:rPr>
              <a:t> view of the dynamics and the structure of the </a:t>
            </a:r>
            <a:r>
              <a:rPr lang="en-US" sz="2000" dirty="0">
                <a:solidFill>
                  <a:srgbClr val="FF0000"/>
                </a:solidFill>
              </a:rPr>
              <a:t>organization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285750" lvl="0" indent="-28575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It should work as a complete and </a:t>
            </a:r>
            <a:r>
              <a:rPr lang="en-US" sz="2000" dirty="0">
                <a:solidFill>
                  <a:srgbClr val="FF0000"/>
                </a:solidFill>
              </a:rPr>
              <a:t>comprehensive</a:t>
            </a:r>
            <a:r>
              <a:rPr lang="en-US" sz="2000" dirty="0">
                <a:solidFill>
                  <a:schemeClr val="tx1"/>
                </a:solidFill>
              </a:rPr>
              <a:t> system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85750" lvl="0" indent="-28575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It </a:t>
            </a:r>
            <a:r>
              <a:rPr lang="en-US" sz="2000" dirty="0">
                <a:solidFill>
                  <a:schemeClr val="tx1"/>
                </a:solidFill>
              </a:rPr>
              <a:t>should be planned in a </a:t>
            </a:r>
            <a:r>
              <a:rPr lang="en-US" sz="2000" dirty="0">
                <a:solidFill>
                  <a:srgbClr val="FF0000"/>
                </a:solidFill>
              </a:rPr>
              <a:t>top-down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way.</a:t>
            </a:r>
            <a:endParaRPr lang="en-US" sz="2000" dirty="0">
              <a:solidFill>
                <a:schemeClr val="tx1"/>
              </a:solidFill>
            </a:endParaRPr>
          </a:p>
          <a:p>
            <a:pPr marL="285750" lvl="0" indent="-28575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It should be based on </a:t>
            </a:r>
            <a:r>
              <a:rPr lang="en-US" sz="2000" dirty="0">
                <a:solidFill>
                  <a:srgbClr val="FF0000"/>
                </a:solidFill>
              </a:rPr>
              <a:t>need of </a:t>
            </a:r>
            <a:r>
              <a:rPr lang="en-US" sz="2000" dirty="0" smtClean="0">
                <a:solidFill>
                  <a:srgbClr val="FF0000"/>
                </a:solidFill>
              </a:rPr>
              <a:t>strategic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of </a:t>
            </a:r>
            <a:r>
              <a:rPr lang="en-US" sz="2000" dirty="0">
                <a:solidFill>
                  <a:schemeClr val="tx1"/>
                </a:solidFill>
              </a:rPr>
              <a:t>managers of an organization.</a:t>
            </a:r>
          </a:p>
          <a:p>
            <a:pPr marL="285750" lvl="0" indent="-28575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It should </a:t>
            </a:r>
            <a:r>
              <a:rPr lang="en-US" sz="2000" dirty="0" smtClean="0">
                <a:solidFill>
                  <a:schemeClr val="tx1"/>
                </a:solidFill>
              </a:rPr>
              <a:t>take </a:t>
            </a:r>
            <a:r>
              <a:rPr lang="en-US" sz="2000" dirty="0">
                <a:solidFill>
                  <a:schemeClr val="tx1"/>
                </a:solidFill>
              </a:rPr>
              <a:t>care of </a:t>
            </a:r>
            <a:r>
              <a:rPr lang="en-US" sz="2000" dirty="0">
                <a:solidFill>
                  <a:srgbClr val="FF0000"/>
                </a:solidFill>
              </a:rPr>
              <a:t>exceptional</a:t>
            </a:r>
            <a:r>
              <a:rPr lang="en-US" sz="2000" dirty="0">
                <a:solidFill>
                  <a:schemeClr val="tx1"/>
                </a:solidFill>
              </a:rPr>
              <a:t> situations by reporting such situations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95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01000" cy="7619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/>
              <a:t>Characteristics of MIS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229600" cy="5257800"/>
          </a:xfrm>
          <a:noFill/>
        </p:spPr>
        <p:txBody>
          <a:bodyPr>
            <a:noAutofit/>
          </a:bodyPr>
          <a:lstStyle/>
          <a:p>
            <a:pPr marL="285750" lvl="0" indent="-28575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It </a:t>
            </a:r>
            <a:r>
              <a:rPr lang="en-US" sz="2400" dirty="0">
                <a:solidFill>
                  <a:schemeClr val="tx1"/>
                </a:solidFill>
              </a:rPr>
              <a:t>should be able to make </a:t>
            </a:r>
            <a:r>
              <a:rPr lang="en-US" sz="2400" dirty="0">
                <a:solidFill>
                  <a:srgbClr val="FF0000"/>
                </a:solidFill>
              </a:rPr>
              <a:t>forecasts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dirty="0">
                <a:solidFill>
                  <a:srgbClr val="FF0000"/>
                </a:solidFill>
              </a:rPr>
              <a:t>estimates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.. thus </a:t>
            </a:r>
            <a:r>
              <a:rPr lang="en-US" sz="2400" dirty="0">
                <a:solidFill>
                  <a:schemeClr val="tx1"/>
                </a:solidFill>
              </a:rPr>
              <a:t>providing a competitive advantage. </a:t>
            </a:r>
          </a:p>
          <a:p>
            <a:pPr marL="285750" lvl="0" indent="-28575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It should create linkage between all </a:t>
            </a:r>
            <a:r>
              <a:rPr lang="en-US" sz="2400" dirty="0">
                <a:solidFill>
                  <a:srgbClr val="FF0000"/>
                </a:solidFill>
              </a:rPr>
              <a:t>sub-systems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to get right </a:t>
            </a:r>
            <a:r>
              <a:rPr lang="en-US" sz="2400" dirty="0">
                <a:solidFill>
                  <a:schemeClr val="tx1"/>
                </a:solidFill>
              </a:rPr>
              <a:t>decision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5750" lvl="0" indent="-28575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It </a:t>
            </a:r>
            <a:r>
              <a:rPr lang="en-US" sz="2400" dirty="0">
                <a:solidFill>
                  <a:schemeClr val="tx1"/>
                </a:solidFill>
              </a:rPr>
              <a:t>should allow </a:t>
            </a:r>
            <a:r>
              <a:rPr lang="en-US" sz="2400" dirty="0">
                <a:solidFill>
                  <a:srgbClr val="FF0000"/>
                </a:solidFill>
              </a:rPr>
              <a:t>easy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flow</a:t>
            </a:r>
            <a:r>
              <a:rPr lang="en-US" sz="2400" dirty="0">
                <a:solidFill>
                  <a:schemeClr val="tx1"/>
                </a:solidFill>
              </a:rPr>
              <a:t> of information through various sub-systems, thus avoiding </a:t>
            </a:r>
            <a:r>
              <a:rPr lang="en-US" sz="2400" dirty="0">
                <a:solidFill>
                  <a:srgbClr val="FF0000"/>
                </a:solidFill>
              </a:rPr>
              <a:t>redundancy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dirty="0">
                <a:solidFill>
                  <a:srgbClr val="FF0000"/>
                </a:solidFill>
              </a:rPr>
              <a:t>duplicity</a:t>
            </a:r>
            <a:r>
              <a:rPr lang="en-US" sz="2400" dirty="0">
                <a:solidFill>
                  <a:schemeClr val="tx1"/>
                </a:solidFill>
              </a:rPr>
              <a:t> of data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 marL="285750" lvl="0" indent="-28575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Although the MIS is an integrated, complete system, it should be made in such a </a:t>
            </a:r>
            <a:r>
              <a:rPr lang="en-US" sz="2400" dirty="0">
                <a:solidFill>
                  <a:srgbClr val="FF0000"/>
                </a:solidFill>
              </a:rPr>
              <a:t>flexible</a:t>
            </a:r>
            <a:r>
              <a:rPr lang="en-US" sz="2400" dirty="0">
                <a:solidFill>
                  <a:schemeClr val="tx1"/>
                </a:solidFill>
              </a:rPr>
              <a:t> way that it could be easily split into smaller sub-systems as and when required.</a:t>
            </a:r>
          </a:p>
          <a:p>
            <a:pPr marL="285750" lvl="0" indent="-28575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 central database is the </a:t>
            </a:r>
            <a:r>
              <a:rPr lang="en-US" sz="2400" dirty="0">
                <a:solidFill>
                  <a:srgbClr val="FF0000"/>
                </a:solidFill>
              </a:rPr>
              <a:t>backbone</a:t>
            </a:r>
            <a:r>
              <a:rPr lang="en-US" sz="2400" dirty="0">
                <a:solidFill>
                  <a:schemeClr val="tx1"/>
                </a:solidFill>
              </a:rPr>
              <a:t> of a well-built MIS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23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01000" cy="7619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600" b="1" dirty="0"/>
              <a:t>Characteristics of Computerized MIS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229600" cy="5257800"/>
          </a:xfrm>
          <a:noFill/>
        </p:spPr>
        <p:txBody>
          <a:bodyPr>
            <a:normAutofit/>
          </a:bodyPr>
          <a:lstStyle/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tx1"/>
                </a:solidFill>
              </a:rPr>
              <a:t>It </a:t>
            </a:r>
            <a:r>
              <a:rPr lang="en-US" sz="2300" dirty="0">
                <a:solidFill>
                  <a:schemeClr val="tx1"/>
                </a:solidFill>
              </a:rPr>
              <a:t>should be able to process data </a:t>
            </a:r>
            <a:r>
              <a:rPr lang="en-US" sz="2300" dirty="0">
                <a:solidFill>
                  <a:srgbClr val="FF0000"/>
                </a:solidFill>
              </a:rPr>
              <a:t>accurately</a:t>
            </a:r>
            <a:r>
              <a:rPr lang="en-US" sz="2300" dirty="0">
                <a:solidFill>
                  <a:schemeClr val="tx1"/>
                </a:solidFill>
              </a:rPr>
              <a:t> and with </a:t>
            </a:r>
            <a:r>
              <a:rPr lang="en-US" sz="2300" dirty="0">
                <a:solidFill>
                  <a:srgbClr val="FF0000"/>
                </a:solidFill>
              </a:rPr>
              <a:t>high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smtClean="0">
                <a:solidFill>
                  <a:srgbClr val="FF0000"/>
                </a:solidFill>
              </a:rPr>
              <a:t>speed</a:t>
            </a:r>
            <a:r>
              <a:rPr lang="en-US" sz="2300" dirty="0" smtClean="0">
                <a:solidFill>
                  <a:schemeClr val="tx1"/>
                </a:solidFill>
              </a:rPr>
              <a:t>.</a:t>
            </a:r>
            <a:endParaRPr lang="en-US" sz="2300" dirty="0">
              <a:solidFill>
                <a:schemeClr val="tx1"/>
              </a:solidFill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300" dirty="0">
                <a:solidFill>
                  <a:schemeClr val="tx1"/>
                </a:solidFill>
              </a:rPr>
              <a:t>It should be able to collect, organize, manipulate, and update large amount of raw </a:t>
            </a:r>
            <a:r>
              <a:rPr lang="en-US" sz="2300" dirty="0" smtClean="0">
                <a:solidFill>
                  <a:schemeClr val="tx1"/>
                </a:solidFill>
              </a:rPr>
              <a:t>data </a:t>
            </a:r>
            <a:r>
              <a:rPr lang="en-US" sz="2300" dirty="0">
                <a:solidFill>
                  <a:schemeClr val="tx1"/>
                </a:solidFill>
              </a:rPr>
              <a:t>coming from </a:t>
            </a:r>
            <a:r>
              <a:rPr lang="en-US" sz="2300" dirty="0">
                <a:solidFill>
                  <a:srgbClr val="FF0000"/>
                </a:solidFill>
              </a:rPr>
              <a:t>various</a:t>
            </a:r>
            <a:r>
              <a:rPr lang="en-US" sz="2300" dirty="0">
                <a:solidFill>
                  <a:schemeClr val="tx1"/>
                </a:solidFill>
              </a:rPr>
              <a:t> internal and </a:t>
            </a:r>
            <a:r>
              <a:rPr lang="en-US" sz="2300" dirty="0">
                <a:solidFill>
                  <a:srgbClr val="FF0000"/>
                </a:solidFill>
              </a:rPr>
              <a:t>external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smtClean="0">
                <a:solidFill>
                  <a:schemeClr val="tx1"/>
                </a:solidFill>
              </a:rPr>
              <a:t>sources.</a:t>
            </a:r>
            <a:endParaRPr lang="en-US" sz="2300" dirty="0">
              <a:solidFill>
                <a:schemeClr val="tx1"/>
              </a:solidFill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300" dirty="0">
                <a:solidFill>
                  <a:schemeClr val="tx1"/>
                </a:solidFill>
              </a:rPr>
              <a:t>It should provide real </a:t>
            </a:r>
            <a:r>
              <a:rPr lang="en-US" sz="2300" dirty="0">
                <a:solidFill>
                  <a:srgbClr val="FF0000"/>
                </a:solidFill>
              </a:rPr>
              <a:t>time</a:t>
            </a:r>
            <a:r>
              <a:rPr lang="en-US" sz="2300" dirty="0">
                <a:solidFill>
                  <a:schemeClr val="tx1"/>
                </a:solidFill>
              </a:rPr>
              <a:t> information </a:t>
            </a:r>
            <a:r>
              <a:rPr lang="en-US" sz="2300" dirty="0" smtClean="0">
                <a:solidFill>
                  <a:schemeClr val="tx1"/>
                </a:solidFill>
              </a:rPr>
              <a:t>without </a:t>
            </a:r>
            <a:r>
              <a:rPr lang="en-US" sz="2300" dirty="0">
                <a:solidFill>
                  <a:schemeClr val="tx1"/>
                </a:solidFill>
              </a:rPr>
              <a:t>any </a:t>
            </a:r>
            <a:r>
              <a:rPr lang="en-US" sz="2300" dirty="0">
                <a:solidFill>
                  <a:srgbClr val="FF0000"/>
                </a:solidFill>
              </a:rPr>
              <a:t>delay</a:t>
            </a:r>
            <a:r>
              <a:rPr lang="en-US" sz="2300" dirty="0">
                <a:solidFill>
                  <a:schemeClr val="tx1"/>
                </a:solidFill>
              </a:rPr>
              <a:t>.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300" dirty="0">
                <a:solidFill>
                  <a:schemeClr val="tx1"/>
                </a:solidFill>
              </a:rPr>
              <a:t>It should support various </a:t>
            </a:r>
            <a:r>
              <a:rPr lang="en-US" sz="2300" dirty="0">
                <a:solidFill>
                  <a:srgbClr val="FF0000"/>
                </a:solidFill>
              </a:rPr>
              <a:t>output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>
                <a:solidFill>
                  <a:srgbClr val="FF0000"/>
                </a:solidFill>
              </a:rPr>
              <a:t>formats</a:t>
            </a:r>
            <a:r>
              <a:rPr lang="en-US" sz="2300" dirty="0">
                <a:solidFill>
                  <a:schemeClr val="tx1"/>
                </a:solidFill>
              </a:rPr>
              <a:t> and follow </a:t>
            </a:r>
            <a:r>
              <a:rPr lang="en-US" sz="2300" dirty="0">
                <a:solidFill>
                  <a:srgbClr val="FF0000"/>
                </a:solidFill>
              </a:rPr>
              <a:t>latest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>
                <a:solidFill>
                  <a:srgbClr val="FF0000"/>
                </a:solidFill>
              </a:rPr>
              <a:t>rules</a:t>
            </a:r>
            <a:r>
              <a:rPr lang="en-US" sz="2300" dirty="0">
                <a:solidFill>
                  <a:schemeClr val="tx1"/>
                </a:solidFill>
              </a:rPr>
              <a:t> and regulations in practice</a:t>
            </a:r>
            <a:r>
              <a:rPr lang="en-US" sz="2300" dirty="0" smtClean="0">
                <a:solidFill>
                  <a:schemeClr val="tx1"/>
                </a:solidFill>
              </a:rPr>
              <a:t>.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300" dirty="0">
                <a:solidFill>
                  <a:schemeClr val="tx1"/>
                </a:solidFill>
              </a:rPr>
              <a:t>It should provide </a:t>
            </a:r>
            <a:r>
              <a:rPr lang="en-US" sz="2300" dirty="0">
                <a:solidFill>
                  <a:srgbClr val="FF0000"/>
                </a:solidFill>
              </a:rPr>
              <a:t>organized</a:t>
            </a:r>
            <a:r>
              <a:rPr lang="en-US" sz="2300" dirty="0">
                <a:solidFill>
                  <a:schemeClr val="tx1"/>
                </a:solidFill>
              </a:rPr>
              <a:t> and </a:t>
            </a:r>
            <a:r>
              <a:rPr lang="en-US" sz="2300" dirty="0">
                <a:solidFill>
                  <a:srgbClr val="FF0000"/>
                </a:solidFill>
              </a:rPr>
              <a:t>relevant</a:t>
            </a:r>
            <a:r>
              <a:rPr lang="en-US" sz="2300" dirty="0">
                <a:solidFill>
                  <a:schemeClr val="tx1"/>
                </a:solidFill>
              </a:rPr>
              <a:t> information for all </a:t>
            </a:r>
            <a:r>
              <a:rPr lang="en-US" sz="2300" dirty="0" smtClean="0">
                <a:solidFill>
                  <a:srgbClr val="FF0000"/>
                </a:solidFill>
              </a:rPr>
              <a:t>levels</a:t>
            </a:r>
            <a:r>
              <a:rPr lang="en-US" sz="2300" dirty="0" smtClean="0">
                <a:solidFill>
                  <a:schemeClr val="tx1"/>
                </a:solidFill>
              </a:rPr>
              <a:t>.</a:t>
            </a:r>
            <a:endParaRPr lang="en-US" sz="2300" dirty="0">
              <a:solidFill>
                <a:schemeClr val="tx1"/>
              </a:solidFill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300" dirty="0">
                <a:solidFill>
                  <a:schemeClr val="tx1"/>
                </a:solidFill>
              </a:rPr>
              <a:t>It should aim at extreme </a:t>
            </a:r>
            <a:r>
              <a:rPr lang="en-US" sz="2300" dirty="0">
                <a:solidFill>
                  <a:srgbClr val="FF0000"/>
                </a:solidFill>
              </a:rPr>
              <a:t>flexibility</a:t>
            </a:r>
            <a:r>
              <a:rPr lang="en-US" sz="2300" dirty="0">
                <a:solidFill>
                  <a:schemeClr val="tx1"/>
                </a:solidFill>
              </a:rPr>
              <a:t> in data storage and retrieval</a:t>
            </a:r>
            <a:r>
              <a:rPr lang="en-US" sz="2300" dirty="0" smtClean="0">
                <a:solidFill>
                  <a:schemeClr val="tx1"/>
                </a:solidFill>
              </a:rPr>
              <a:t>.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01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01000" cy="7619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600" b="1" dirty="0"/>
              <a:t>Nature and Scope of MIS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229600" cy="5257800"/>
          </a:xfrm>
          <a:noFill/>
        </p:spPr>
        <p:txBody>
          <a:bodyPr>
            <a:noAutofit/>
          </a:bodyPr>
          <a:lstStyle/>
          <a:p>
            <a:pPr marL="285750" indent="-28575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following diagram shows the nature and scope of MIS:</a:t>
            </a:r>
          </a:p>
          <a:p>
            <a:pPr lvl="0" algn="l">
              <a:lnSpc>
                <a:spcPct val="115000"/>
              </a:lnSpc>
              <a:spcAft>
                <a:spcPts val="1000"/>
              </a:spcAft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  <p:pic>
        <p:nvPicPr>
          <p:cNvPr id="7" name="Picture 6" descr="mis_scop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5334000" cy="464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8770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01000" cy="7619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600" b="1" dirty="0"/>
              <a:t>MIS - Enterprise Resource Planning (ERP)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229600" cy="5257800"/>
          </a:xfrm>
          <a:noFill/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chemeClr val="tx1"/>
                </a:solidFill>
              </a:rPr>
              <a:t>ERP is an integrated, real-time, cross-functional </a:t>
            </a:r>
            <a:r>
              <a:rPr lang="en-US" sz="2800" dirty="0">
                <a:solidFill>
                  <a:srgbClr val="FF0000"/>
                </a:solidFill>
              </a:rPr>
              <a:t>enterprise application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smtClean="0">
                <a:solidFill>
                  <a:schemeClr val="tx1"/>
                </a:solidFill>
              </a:rPr>
              <a:t>..</a:t>
            </a:r>
            <a:r>
              <a:rPr lang="ar-SA" sz="2800" dirty="0" smtClean="0">
                <a:solidFill>
                  <a:schemeClr val="tx1"/>
                </a:solidFill>
              </a:rPr>
              <a:t>.</a:t>
            </a:r>
            <a:r>
              <a:rPr lang="en-US" sz="2800" dirty="0" smtClean="0">
                <a:solidFill>
                  <a:schemeClr val="tx1"/>
                </a:solidFill>
              </a:rPr>
              <a:t> It </a:t>
            </a:r>
            <a:r>
              <a:rPr lang="en-US" sz="2800" dirty="0">
                <a:solidFill>
                  <a:srgbClr val="FF0000"/>
                </a:solidFill>
              </a:rPr>
              <a:t>supports all core business </a:t>
            </a:r>
            <a:r>
              <a:rPr lang="en-US" sz="2800" dirty="0">
                <a:solidFill>
                  <a:schemeClr val="tx1"/>
                </a:solidFill>
              </a:rPr>
              <a:t>processes such as </a:t>
            </a:r>
            <a:r>
              <a:rPr lang="en-US" sz="2800" dirty="0">
                <a:solidFill>
                  <a:srgbClr val="FF0000"/>
                </a:solidFill>
              </a:rPr>
              <a:t>sales</a:t>
            </a:r>
            <a:r>
              <a:rPr lang="en-US" sz="2800" dirty="0">
                <a:solidFill>
                  <a:schemeClr val="tx1"/>
                </a:solidFill>
              </a:rPr>
              <a:t> order processing, </a:t>
            </a:r>
            <a:r>
              <a:rPr lang="en-US" sz="2800" dirty="0">
                <a:solidFill>
                  <a:srgbClr val="FF0000"/>
                </a:solidFill>
              </a:rPr>
              <a:t>inventory</a:t>
            </a:r>
            <a:r>
              <a:rPr lang="en-US" sz="2800" dirty="0">
                <a:solidFill>
                  <a:schemeClr val="tx1"/>
                </a:solidFill>
              </a:rPr>
              <a:t> management and control, </a:t>
            </a:r>
            <a:r>
              <a:rPr lang="en-US" sz="2800" dirty="0">
                <a:solidFill>
                  <a:srgbClr val="FF0000"/>
                </a:solidFill>
              </a:rPr>
              <a:t>production</a:t>
            </a:r>
            <a:r>
              <a:rPr lang="en-US" sz="2800" dirty="0">
                <a:solidFill>
                  <a:schemeClr val="tx1"/>
                </a:solidFill>
              </a:rPr>
              <a:t> and distribution </a:t>
            </a:r>
            <a:r>
              <a:rPr lang="en-US" sz="2800" dirty="0">
                <a:solidFill>
                  <a:srgbClr val="FF0000"/>
                </a:solidFill>
              </a:rPr>
              <a:t>planning</a:t>
            </a:r>
            <a:r>
              <a:rPr lang="en-US" sz="2800" dirty="0">
                <a:solidFill>
                  <a:schemeClr val="tx1"/>
                </a:solidFill>
              </a:rPr>
              <a:t>, and </a:t>
            </a:r>
            <a:r>
              <a:rPr lang="en-US" sz="2800" dirty="0">
                <a:solidFill>
                  <a:srgbClr val="FF0000"/>
                </a:solidFill>
              </a:rPr>
              <a:t>finance</a:t>
            </a:r>
            <a:r>
              <a:rPr lang="ar-SA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6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9044</TotalTime>
  <Words>1119</Words>
  <Application>Microsoft Office PowerPoint</Application>
  <PresentationFormat>On-screen Show (4:3)</PresentationFormat>
  <Paragraphs>178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Management Information Systems </vt:lpstr>
      <vt:lpstr>Introduction (MIS) </vt:lpstr>
      <vt:lpstr>Introduction (MIS) </vt:lpstr>
      <vt:lpstr>Characteristics of MIS</vt:lpstr>
      <vt:lpstr>Characteristics of MIS</vt:lpstr>
      <vt:lpstr>Characteristics of Computerized MIS</vt:lpstr>
      <vt:lpstr>Nature and Scope of MIS</vt:lpstr>
      <vt:lpstr>MIS - Enterprise Resource Planning (ERP)</vt:lpstr>
      <vt:lpstr>MIS - Enterprise Resource Planning (ERP)</vt:lpstr>
      <vt:lpstr>MIS - Enterprise Resource Planning</vt:lpstr>
      <vt:lpstr> Why of ERP</vt:lpstr>
      <vt:lpstr>Scope of ERP</vt:lpstr>
      <vt:lpstr>Advantages of ERP</vt:lpstr>
      <vt:lpstr>Disadvantage of ERP</vt:lpstr>
      <vt:lpstr>MIS - Customer Relationship Management (CRM)</vt:lpstr>
      <vt:lpstr>Why CRM?</vt:lpstr>
      <vt:lpstr> Advantages of CRM</vt:lpstr>
      <vt:lpstr>Disadvantages of CRM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Laith Co</dc:creator>
  <cp:lastModifiedBy>AL Laith Co</cp:lastModifiedBy>
  <cp:revision>122</cp:revision>
  <cp:lastPrinted>2018-03-13T08:11:52Z</cp:lastPrinted>
  <dcterms:created xsi:type="dcterms:W3CDTF">2006-08-16T00:00:00Z</dcterms:created>
  <dcterms:modified xsi:type="dcterms:W3CDTF">2018-03-16T06:46:40Z</dcterms:modified>
</cp:coreProperties>
</file>